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649" r:id="rId1"/>
    <p:sldMasterId id="2147484090" r:id="rId2"/>
  </p:sldMasterIdLst>
  <p:notesMasterIdLst>
    <p:notesMasterId r:id="rId21"/>
  </p:notesMasterIdLst>
  <p:handoutMasterIdLst>
    <p:handoutMasterId r:id="rId22"/>
  </p:handoutMasterIdLst>
  <p:sldIdLst>
    <p:sldId id="263" r:id="rId3"/>
    <p:sldId id="277" r:id="rId4"/>
    <p:sldId id="272" r:id="rId5"/>
    <p:sldId id="265" r:id="rId6"/>
    <p:sldId id="284" r:id="rId7"/>
    <p:sldId id="264" r:id="rId8"/>
    <p:sldId id="288" r:id="rId9"/>
    <p:sldId id="286" r:id="rId10"/>
    <p:sldId id="285" r:id="rId11"/>
    <p:sldId id="287" r:id="rId12"/>
    <p:sldId id="279" r:id="rId13"/>
    <p:sldId id="281" r:id="rId14"/>
    <p:sldId id="282" r:id="rId15"/>
    <p:sldId id="275" r:id="rId16"/>
    <p:sldId id="278" r:id="rId17"/>
    <p:sldId id="267" r:id="rId18"/>
    <p:sldId id="273" r:id="rId19"/>
    <p:sldId id="276" r:id="rId20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5pPr>
    <a:lvl6pPr marL="2286000" algn="l" defTabSz="914400" rtl="0" eaLnBrk="1" latinLnBrk="0" hangingPunct="1"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6pPr>
    <a:lvl7pPr marL="2743200" algn="l" defTabSz="914400" rtl="0" eaLnBrk="1" latinLnBrk="0" hangingPunct="1"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7pPr>
    <a:lvl8pPr marL="3200400" algn="l" defTabSz="914400" rtl="0" eaLnBrk="1" latinLnBrk="0" hangingPunct="1"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8pPr>
    <a:lvl9pPr marL="3657600" algn="l" defTabSz="914400" rtl="0" eaLnBrk="1" latinLnBrk="0" hangingPunct="1"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18F"/>
    <a:srgbClr val="004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630" autoAdjust="0"/>
    <p:restoredTop sz="91176" autoAdjust="0"/>
  </p:normalViewPr>
  <p:slideViewPr>
    <p:cSldViewPr>
      <p:cViewPr varScale="1">
        <p:scale>
          <a:sx n="109" d="100"/>
          <a:sy n="109" d="100"/>
        </p:scale>
        <p:origin x="192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eaLnBrk="1">
              <a:defRPr sz="1300"/>
            </a:lvl1pPr>
          </a:lstStyle>
          <a:p>
            <a:pPr>
              <a:defRPr/>
            </a:pPr>
            <a:fld id="{351AF12C-EC4E-47E0-A570-F51532330E5A}" type="datetimeFigureOut">
              <a:rPr lang="de-DE"/>
              <a:pPr>
                <a:defRPr/>
              </a:pPr>
              <a:t>02.10.23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>
              <a:defRPr sz="1300"/>
            </a:lvl1pPr>
          </a:lstStyle>
          <a:p>
            <a:pPr>
              <a:defRPr/>
            </a:pPr>
            <a:r>
              <a:rPr lang="de-DE"/>
              <a:t>hblhgvfkgcgkh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eaLnBrk="1">
              <a:defRPr sz="1300"/>
            </a:lvl1pPr>
          </a:lstStyle>
          <a:p>
            <a:pPr>
              <a:defRPr/>
            </a:pPr>
            <a:fld id="{FFBC01B7-C672-49D8-BA54-734A434E3F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4151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>
                <a:sym typeface="Avenir Roman" charset="0"/>
              </a:rPr>
              <a:t>Click to edit Master text styles</a:t>
            </a:r>
          </a:p>
          <a:p>
            <a:pPr lvl="1"/>
            <a:r>
              <a:rPr lang="de-DE" altLang="de-DE" noProof="0">
                <a:sym typeface="Avenir Roman" charset="0"/>
              </a:rPr>
              <a:t>Second level</a:t>
            </a:r>
          </a:p>
          <a:p>
            <a:pPr lvl="2"/>
            <a:r>
              <a:rPr lang="de-DE" altLang="de-DE" noProof="0">
                <a:sym typeface="Avenir Roman" charset="0"/>
              </a:rPr>
              <a:t>Third level</a:t>
            </a:r>
          </a:p>
          <a:p>
            <a:pPr lvl="3"/>
            <a:r>
              <a:rPr lang="de-DE" altLang="de-DE" noProof="0">
                <a:sym typeface="Avenir Roman" charset="0"/>
              </a:rPr>
              <a:t>Fourth level</a:t>
            </a:r>
          </a:p>
          <a:p>
            <a:pPr lvl="4"/>
            <a:r>
              <a:rPr lang="de-DE" altLang="de-DE" noProof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407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 Roman" charset="0"/>
      </a:defRPr>
    </a:lvl1pPr>
    <a:lvl2pPr indent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 Roman" charset="0"/>
      </a:defRPr>
    </a:lvl2pPr>
    <a:lvl3pPr indent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 Roman" charset="0"/>
      </a:defRPr>
    </a:lvl3pPr>
    <a:lvl4pPr indent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 Roman" charset="0"/>
      </a:defRPr>
    </a:lvl4pPr>
    <a:lvl5pPr indent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54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Fachspezifischen Anhang als </a:t>
            </a:r>
            <a:r>
              <a:rPr lang="de-DE" dirty="0" err="1"/>
              <a:t>Dok</a:t>
            </a:r>
            <a:r>
              <a:rPr lang="de-DE" dirty="0"/>
              <a:t> bereit halten!</a:t>
            </a:r>
          </a:p>
        </p:txBody>
      </p:sp>
    </p:spTree>
    <p:extLst>
      <p:ext uri="{BB962C8B-B14F-4D97-AF65-F5344CB8AC3E}">
        <p14:creationId xmlns:p14="http://schemas.microsoft.com/office/powerpoint/2010/main" val="607879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Fachspezifischen Anhang als </a:t>
            </a:r>
            <a:r>
              <a:rPr lang="de-DE" dirty="0" err="1"/>
              <a:t>Dok</a:t>
            </a:r>
            <a:r>
              <a:rPr lang="de-DE" dirty="0"/>
              <a:t> bereit halten!</a:t>
            </a:r>
          </a:p>
        </p:txBody>
      </p:sp>
    </p:spTree>
    <p:extLst>
      <p:ext uri="{BB962C8B-B14F-4D97-AF65-F5344CB8AC3E}">
        <p14:creationId xmlns:p14="http://schemas.microsoft.com/office/powerpoint/2010/main" val="355129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Fachspezifischen Anhang als </a:t>
            </a:r>
            <a:r>
              <a:rPr lang="de-DE" dirty="0" err="1"/>
              <a:t>Dok</a:t>
            </a:r>
            <a:r>
              <a:rPr lang="de-DE" dirty="0"/>
              <a:t> bereit halten!</a:t>
            </a:r>
          </a:p>
        </p:txBody>
      </p:sp>
    </p:spTree>
    <p:extLst>
      <p:ext uri="{BB962C8B-B14F-4D97-AF65-F5344CB8AC3E}">
        <p14:creationId xmlns:p14="http://schemas.microsoft.com/office/powerpoint/2010/main" val="3690212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Fachspezifischen Anhang als </a:t>
            </a:r>
            <a:r>
              <a:rPr lang="de-DE" dirty="0" err="1"/>
              <a:t>Dok</a:t>
            </a:r>
            <a:r>
              <a:rPr lang="de-DE" dirty="0"/>
              <a:t> bereit halten!</a:t>
            </a:r>
          </a:p>
        </p:txBody>
      </p:sp>
    </p:spTree>
    <p:extLst>
      <p:ext uri="{BB962C8B-B14F-4D97-AF65-F5344CB8AC3E}">
        <p14:creationId xmlns:p14="http://schemas.microsoft.com/office/powerpoint/2010/main" val="3269447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Fragen!</a:t>
            </a:r>
          </a:p>
        </p:txBody>
      </p:sp>
    </p:spTree>
    <p:extLst>
      <p:ext uri="{BB962C8B-B14F-4D97-AF65-F5344CB8AC3E}">
        <p14:creationId xmlns:p14="http://schemas.microsoft.com/office/powerpoint/2010/main" val="3049626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 MAIN Lehramt zu finden!</a:t>
            </a:r>
          </a:p>
        </p:txBody>
      </p:sp>
    </p:spTree>
    <p:extLst>
      <p:ext uri="{BB962C8B-B14F-4D97-AF65-F5344CB8AC3E}">
        <p14:creationId xmlns:p14="http://schemas.microsoft.com/office/powerpoint/2010/main" val="119031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66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30000" y="1611432"/>
            <a:ext cx="8280920" cy="2897687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629999" y="4725144"/>
            <a:ext cx="8280000" cy="17281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  <a:p>
            <a:r>
              <a:rPr lang="de-DE" dirty="0"/>
              <a:t>Kurs</a:t>
            </a:r>
          </a:p>
          <a:p>
            <a:r>
              <a:rPr lang="de-DE" dirty="0"/>
              <a:t>Semester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30000" y="404665"/>
            <a:ext cx="8280920" cy="1206768"/>
          </a:xfrm>
          <a:prstGeom prst="rect">
            <a:avLst/>
          </a:prstGeom>
        </p:spPr>
        <p:txBody>
          <a:bodyPr anchor="b" anchorCtr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 dirty="0"/>
              <a:t>Fachberatertag Lehramt – 08.10.2019, Fachberaterinnen Sport  Dr. Silke Haas &amp; Dr. Gerlinde Hemmling </a:t>
            </a:r>
          </a:p>
        </p:txBody>
      </p:sp>
    </p:spTree>
    <p:extLst>
      <p:ext uri="{BB962C8B-B14F-4D97-AF65-F5344CB8AC3E}">
        <p14:creationId xmlns:p14="http://schemas.microsoft.com/office/powerpoint/2010/main" val="388194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080000"/>
            <a:ext cx="8119814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 dirty="0"/>
              <a:t>Fachberatertag Lehramt – 08.10.2019, Fachberaterinnen Sport  Dr. Silke Haas &amp; Dr. Gerlinde Hemmling </a:t>
            </a:r>
          </a:p>
        </p:txBody>
      </p:sp>
    </p:spTree>
    <p:extLst>
      <p:ext uri="{BB962C8B-B14F-4D97-AF65-F5344CB8AC3E}">
        <p14:creationId xmlns:p14="http://schemas.microsoft.com/office/powerpoint/2010/main" val="394089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716463" y="1079999"/>
            <a:ext cx="4032250" cy="5040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>
              <a:sym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274194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716016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66725" indent="-285750">
              <a:buClrTx/>
              <a:buSzPct val="100000"/>
              <a:buFont typeface="Arial" panose="020B0604020202020204" pitchFamily="34" charset="0"/>
              <a:buChar char="•"/>
              <a:defRPr lang="de-DE" sz="18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731838" indent="-28575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1000125" indent="-28575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74763" indent="-28575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1"/>
          </p:nvPr>
        </p:nvSpPr>
        <p:spPr>
          <a:xfrm>
            <a:off x="628650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lang="de-DE" sz="18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199657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30000" y="1611432"/>
            <a:ext cx="8280920" cy="2897687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629999" y="4725144"/>
            <a:ext cx="8280000" cy="17281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  <a:p>
            <a:r>
              <a:rPr lang="de-DE" dirty="0"/>
              <a:t>Kurs</a:t>
            </a:r>
          </a:p>
          <a:p>
            <a:r>
              <a:rPr lang="de-DE" dirty="0"/>
              <a:t>Semester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30000" y="404665"/>
            <a:ext cx="8280920" cy="1206768"/>
          </a:xfrm>
          <a:prstGeom prst="rect">
            <a:avLst/>
          </a:prstGeom>
        </p:spPr>
        <p:txBody>
          <a:bodyPr anchor="b" anchorCtr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174286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080000"/>
            <a:ext cx="8119814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25125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716463" y="1079999"/>
            <a:ext cx="4032250" cy="5040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>
              <a:sym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280477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716016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66725" indent="-285750">
              <a:buClrTx/>
              <a:buSzPct val="100000"/>
              <a:buFont typeface="Arial" panose="020B0604020202020204" pitchFamily="34" charset="0"/>
              <a:buChar char="•"/>
              <a:defRPr lang="de-DE" sz="18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731838" indent="-285750">
              <a:buClrTx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1000125" indent="-285750">
              <a:buClrTx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74763" indent="-285750">
              <a:buClrTx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1"/>
          </p:nvPr>
        </p:nvSpPr>
        <p:spPr>
          <a:xfrm>
            <a:off x="628650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lang="de-DE" sz="18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49097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6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solidFill>
                  <a:schemeClr val="tx1"/>
                </a:solidFill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152400" y="6654800"/>
            <a:ext cx="59150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eaLnBrk="1">
              <a:defRPr/>
            </a:pPr>
            <a:fld id="{B1653117-B3F9-4AC9-9C1A-504184EEB33D}" type="datetime4">
              <a:rPr lang="de-DE" altLang="de-DE" sz="1000" smtClean="0">
                <a:solidFill>
                  <a:schemeClr val="tx1"/>
                </a:solidFill>
                <a:latin typeface="+mj-lt"/>
              </a:rPr>
              <a:pPr eaLnBrk="1">
                <a:defRPr/>
              </a:pPr>
              <a:t>22. September 2023</a:t>
            </a:fld>
            <a:endParaRPr lang="de-DE" altLang="de-DE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 dirty="0"/>
              <a:t>Fachberatertag Lehramt – 08.10.2019, Fachberaterinnen Sport  Dr. Silke Haas &amp; Dr. Gerlinde Hemmling 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8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004F8F"/>
          </a:solidFill>
          <a:latin typeface="+mj-lt"/>
          <a:ea typeface="+mj-ea"/>
          <a:cs typeface="+mj-cs"/>
          <a:sym typeface="Arial Narrow" panose="020B0606020202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17513" indent="-236538" algn="l" rtl="0" eaLnBrk="0" fontAlgn="base" hangingPunct="0">
        <a:spcBef>
          <a:spcPts val="300"/>
        </a:spcBef>
        <a:spcAft>
          <a:spcPct val="0"/>
        </a:spcAft>
        <a:buSzPct val="10000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687388" indent="-2413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955675" indent="-2413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227138" indent="-238125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6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solidFill>
                  <a:schemeClr val="tx1"/>
                </a:solidFill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152400" y="6654800"/>
            <a:ext cx="59150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eaLnBrk="1">
              <a:defRPr/>
            </a:pPr>
            <a:fld id="{B1653117-B3F9-4AC9-9C1A-504184EEB33D}" type="datetime4">
              <a:rPr lang="de-DE" altLang="de-DE" sz="1000" smtClean="0">
                <a:solidFill>
                  <a:schemeClr val="tx1"/>
                </a:solidFill>
                <a:latin typeface="+mj-lt"/>
              </a:rPr>
              <a:pPr eaLnBrk="1">
                <a:defRPr/>
              </a:pPr>
              <a:t>22. September 2023</a:t>
            </a:fld>
            <a:endParaRPr lang="de-DE" altLang="de-DE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420887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5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004F8F"/>
          </a:solidFill>
          <a:latin typeface="+mj-lt"/>
          <a:ea typeface="+mj-ea"/>
          <a:cs typeface="+mj-cs"/>
          <a:sym typeface="Arial Narrow" panose="020B0606020202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17513" indent="-236538" algn="l" rtl="0" eaLnBrk="0" fontAlgn="base" hangingPunct="0">
        <a:spcBef>
          <a:spcPts val="300"/>
        </a:spcBef>
        <a:spcAft>
          <a:spcPct val="0"/>
        </a:spcAft>
        <a:buSzPct val="10000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687388" indent="-2413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955675" indent="-2413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227138" indent="-238125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z.uni-frankfurt.de/98980354/Webkonferenz_System_BigBlueButton" TargetMode="External"/><Relationship Id="rId3" Type="http://schemas.openxmlformats.org/officeDocument/2006/relationships/hyperlink" Target="https://www.rz.uni-frankfurt.de/44205282/Lernsystem_OLAT__Hochschulrechenzentrum?legacy_request=1" TargetMode="External"/><Relationship Id="rId7" Type="http://schemas.openxmlformats.org/officeDocument/2006/relationships/hyperlink" Target="https://www.rz.uni-frankfurt.de/87260312/Vidy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z.uni-frankfurt.de/87260281/Zoom" TargetMode="External"/><Relationship Id="rId5" Type="http://schemas.openxmlformats.org/officeDocument/2006/relationships/hyperlink" Target="https://moodle.studiumdigitale.uni-frankfurt.de/moodle/" TargetMode="External"/><Relationship Id="rId4" Type="http://schemas.openxmlformats.org/officeDocument/2006/relationships/hyperlink" Target="https://vigor.studiumdigitale.uni-frankfurt.de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ethe-campus.uni-frankfurt.de/qisserver/pages/cs/sys/portal/hisinoneStartPage.fac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rick@sport.uni-frankfurt.de" TargetMode="External"/><Relationship Id="rId2" Type="http://schemas.openxmlformats.org/officeDocument/2006/relationships/hyperlink" Target="mailto:haas@sport.uni-frankfurt.d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redereck@sport.uni-frankfurt.de" TargetMode="External"/><Relationship Id="rId4" Type="http://schemas.openxmlformats.org/officeDocument/2006/relationships/hyperlink" Target="mailto:hemmling@sport.uni-frankfurt.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on.uni-frankfurt.de/wp-content/uploads/documents/Studiengangs_und_Fachinfos/Ordnungen/fsA_Sport-L1-Kurz-2023.pdf" TargetMode="External"/><Relationship Id="rId7" Type="http://schemas.openxmlformats.org/officeDocument/2006/relationships/hyperlink" Target="https://leon.uni-frankfurt.de/wp-content/uploads/documents/Studiengangs_und_Fachinfos/Ordnungen/fsA_Sport-L5-2023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on.uni-frankfurt.de/wp-content/uploads/documents/Studiengangs_und_Fachinfos/Ordnungen/fsA_Sport-L3-2023.pdf" TargetMode="External"/><Relationship Id="rId5" Type="http://schemas.openxmlformats.org/officeDocument/2006/relationships/hyperlink" Target="https://leon.uni-frankfurt.de/wp-content/uploads/documents/Studiengangs_und_Fachinfos/Ordnungen/fsA_Sport-L2-2023.pdf" TargetMode="External"/><Relationship Id="rId4" Type="http://schemas.openxmlformats.org/officeDocument/2006/relationships/hyperlink" Target="https://leon.uni-frankfurt.de/wp-content/uploads/documents/Studiengangs_und_Fachinfos/Ordnungen/fsA_Sport-L1-Lang-2023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Hilfreiche Infos zum Studienstart 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- Lehramtsfach Sport -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9999" y="4005064"/>
            <a:ext cx="8280000" cy="1728192"/>
          </a:xfrm>
        </p:spPr>
        <p:txBody>
          <a:bodyPr/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Lehramtsstudierende L1,2,3,5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400" dirty="0">
                <a:solidFill>
                  <a:schemeClr val="accent1"/>
                </a:solidFill>
              </a:rPr>
              <a:t>Herzlich Willkommen!</a:t>
            </a:r>
          </a:p>
          <a:p>
            <a:pPr algn="ctr"/>
            <a:endParaRPr lang="de-DE" sz="2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24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A7BFB27-4172-A766-34E3-FD0881275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5" y="0"/>
            <a:ext cx="7772400" cy="649835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79512" y="1577987"/>
            <a:ext cx="72008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+mn-lt"/>
              </a:rPr>
              <a:t>L3</a:t>
            </a:r>
          </a:p>
        </p:txBody>
      </p:sp>
      <p:sp>
        <p:nvSpPr>
          <p:cNvPr id="17" name="Ellipse 16"/>
          <p:cNvSpPr/>
          <p:nvPr/>
        </p:nvSpPr>
        <p:spPr bwMode="auto">
          <a:xfrm flipH="1">
            <a:off x="5508104" y="4509120"/>
            <a:ext cx="316281" cy="288032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2" name="Ellipse 16">
            <a:extLst>
              <a:ext uri="{FF2B5EF4-FFF2-40B4-BE49-F238E27FC236}">
                <a16:creationId xmlns:a16="http://schemas.microsoft.com/office/drawing/2014/main" id="{E0FAC5AB-3658-A0A9-6CA7-B0E4636B682F}"/>
              </a:ext>
            </a:extLst>
          </p:cNvPr>
          <p:cNvSpPr/>
          <p:nvPr/>
        </p:nvSpPr>
        <p:spPr bwMode="auto">
          <a:xfrm flipH="1">
            <a:off x="5769719" y="4661520"/>
            <a:ext cx="316280" cy="1836839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Praxissemester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080000"/>
            <a:ext cx="8119814" cy="522932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  <a:buFontTx/>
              <a:buChar char="-"/>
            </a:pPr>
            <a:r>
              <a:rPr lang="de-DE" dirty="0"/>
              <a:t>alle Lehramtsstudiengänge absolvieren ein Praxissemester (ggf. wahlweise) im Fach Sport </a:t>
            </a:r>
          </a:p>
          <a:p>
            <a:pPr>
              <a:buFontTx/>
              <a:buChar char="-"/>
            </a:pPr>
            <a:r>
              <a:rPr lang="de-DE" dirty="0"/>
              <a:t>je nach Studiengang in einem anderen Semester</a:t>
            </a:r>
            <a:br>
              <a:rPr lang="de-DE" dirty="0"/>
            </a:b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spcAft>
                <a:spcPts val="1800"/>
              </a:spcAft>
              <a:buFontTx/>
              <a:buChar char="-"/>
            </a:pPr>
            <a:r>
              <a:rPr lang="de-DE" dirty="0"/>
              <a:t>Ansprechpartner L1,2,5 : </a:t>
            </a:r>
            <a:r>
              <a:rPr lang="de-DE" dirty="0" err="1"/>
              <a:t>Miklas</a:t>
            </a:r>
            <a:r>
              <a:rPr lang="de-DE" dirty="0"/>
              <a:t> </a:t>
            </a:r>
            <a:r>
              <a:rPr lang="de-DE" dirty="0" err="1"/>
              <a:t>Flamm</a:t>
            </a:r>
            <a:r>
              <a:rPr lang="de-DE" dirty="0"/>
              <a:t> </a:t>
            </a:r>
          </a:p>
          <a:p>
            <a:pPr>
              <a:buFontTx/>
              <a:buChar char="-"/>
            </a:pPr>
            <a:r>
              <a:rPr lang="de-DE" dirty="0"/>
              <a:t>Ansprechpartner L3 : Sascha Teufel-Jäger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8D1ECF6-ED72-F2E0-AA0F-0DF690C383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93"/>
          <a:stretch/>
        </p:blipFill>
        <p:spPr>
          <a:xfrm>
            <a:off x="472008" y="3240408"/>
            <a:ext cx="7772400" cy="115212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F82AA25-DB0D-2077-D2BB-D2F4FD292B94}"/>
              </a:ext>
            </a:extLst>
          </p:cNvPr>
          <p:cNvSpPr txBox="1"/>
          <p:nvPr/>
        </p:nvSpPr>
        <p:spPr>
          <a:xfrm>
            <a:off x="107504" y="3549635"/>
            <a:ext cx="72008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+mn-lt"/>
              </a:rPr>
              <a:t>L2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6C5F637-7251-5D3F-14F8-AABBCA61F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91"/>
          <a:stretch/>
        </p:blipFill>
        <p:spPr>
          <a:xfrm>
            <a:off x="467544" y="2232297"/>
            <a:ext cx="7772400" cy="10801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3B9854A-F4D6-7B2D-B396-E40C6BF287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" r="676"/>
          <a:stretch/>
        </p:blipFill>
        <p:spPr>
          <a:xfrm>
            <a:off x="467544" y="4176512"/>
            <a:ext cx="7700392" cy="90867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4FC27C5-36C5-0600-3972-AAF164B4880E}"/>
              </a:ext>
            </a:extLst>
          </p:cNvPr>
          <p:cNvSpPr txBox="1"/>
          <p:nvPr/>
        </p:nvSpPr>
        <p:spPr>
          <a:xfrm>
            <a:off x="7236296" y="4311222"/>
            <a:ext cx="1656184" cy="369332"/>
          </a:xfrm>
          <a:prstGeom prst="rect">
            <a:avLst/>
          </a:prstGeom>
          <a:noFill/>
          <a:ln w="34925">
            <a:solidFill>
              <a:schemeClr val="accent5">
                <a:alpha val="6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  <a:latin typeface="+mn-lt"/>
              </a:rPr>
              <a:t>Praxissemester!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8D27CB3-DADC-B551-CD64-5AD796F8C4FC}"/>
              </a:ext>
            </a:extLst>
          </p:cNvPr>
          <p:cNvSpPr/>
          <p:nvPr/>
        </p:nvSpPr>
        <p:spPr bwMode="auto">
          <a:xfrm>
            <a:off x="6372200" y="2564904"/>
            <a:ext cx="288032" cy="24840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971061" y="7173416"/>
            <a:ext cx="345877" cy="180000"/>
          </a:xfrm>
        </p:spPr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Aufgabe:</a:t>
            </a:r>
            <a:br>
              <a:rPr lang="de-DE" dirty="0"/>
            </a:br>
            <a:r>
              <a:rPr lang="de-DE" dirty="0"/>
              <a:t>Sich kontinuierlich auf dem Laufenden halten…..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DA4315B-0176-7933-42D2-087862967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8" y="908719"/>
            <a:ext cx="6094798" cy="5688633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 bwMode="gray">
          <a:xfrm>
            <a:off x="4932040" y="1844824"/>
            <a:ext cx="1748159" cy="1296144"/>
          </a:xfrm>
          <a:prstGeom prst="ellipse">
            <a:avLst/>
          </a:prstGeom>
          <a:noFill/>
          <a:ln w="571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endParaRPr lang="de-DE" sz="1600" b="1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9" name="Ellipse 8"/>
          <p:cNvSpPr/>
          <p:nvPr/>
        </p:nvSpPr>
        <p:spPr bwMode="gray">
          <a:xfrm>
            <a:off x="1043607" y="2857292"/>
            <a:ext cx="1991823" cy="1075764"/>
          </a:xfrm>
          <a:prstGeom prst="ellipse">
            <a:avLst/>
          </a:prstGeom>
          <a:noFill/>
          <a:ln w="571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endParaRPr lang="de-DE" sz="1600" b="1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48513" y="2200509"/>
            <a:ext cx="38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83568" y="3132257"/>
            <a:ext cx="424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4" name="Ellipse 8">
            <a:extLst>
              <a:ext uri="{FF2B5EF4-FFF2-40B4-BE49-F238E27FC236}">
                <a16:creationId xmlns:a16="http://schemas.microsoft.com/office/drawing/2014/main" id="{4263C215-8838-D6D5-FE73-BBC8329054CC}"/>
              </a:ext>
            </a:extLst>
          </p:cNvPr>
          <p:cNvSpPr/>
          <p:nvPr/>
        </p:nvSpPr>
        <p:spPr bwMode="gray">
          <a:xfrm>
            <a:off x="3156241" y="2852936"/>
            <a:ext cx="1991823" cy="1075764"/>
          </a:xfrm>
          <a:prstGeom prst="ellipse">
            <a:avLst/>
          </a:prstGeom>
          <a:noFill/>
          <a:ln w="571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endParaRPr lang="de-DE" sz="1600" b="1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15" name="Ellipse 8">
            <a:extLst>
              <a:ext uri="{FF2B5EF4-FFF2-40B4-BE49-F238E27FC236}">
                <a16:creationId xmlns:a16="http://schemas.microsoft.com/office/drawing/2014/main" id="{0149F0A9-949B-19D1-8CC8-F8355A63A0E5}"/>
              </a:ext>
            </a:extLst>
          </p:cNvPr>
          <p:cNvSpPr/>
          <p:nvPr/>
        </p:nvSpPr>
        <p:spPr bwMode="gray">
          <a:xfrm>
            <a:off x="971600" y="3928699"/>
            <a:ext cx="720081" cy="279321"/>
          </a:xfrm>
          <a:prstGeom prst="ellipse">
            <a:avLst/>
          </a:prstGeom>
          <a:noFill/>
          <a:ln w="571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endParaRPr lang="de-DE" sz="1600" b="1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16" name="Ellipse 8">
            <a:extLst>
              <a:ext uri="{FF2B5EF4-FFF2-40B4-BE49-F238E27FC236}">
                <a16:creationId xmlns:a16="http://schemas.microsoft.com/office/drawing/2014/main" id="{86F203FA-B01B-79AF-873E-FFC1DF54EAA9}"/>
              </a:ext>
            </a:extLst>
          </p:cNvPr>
          <p:cNvSpPr/>
          <p:nvPr/>
        </p:nvSpPr>
        <p:spPr bwMode="gray">
          <a:xfrm>
            <a:off x="899591" y="1628801"/>
            <a:ext cx="1152129" cy="432048"/>
          </a:xfrm>
          <a:prstGeom prst="ellipse">
            <a:avLst/>
          </a:prstGeom>
          <a:noFill/>
          <a:ln w="571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endParaRPr lang="de-DE" sz="1600" b="1">
              <a:solidFill>
                <a:schemeClr val="bg1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79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2EAD536-E8E7-C8D0-6E4D-F7F41908F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37" y="-27384"/>
            <a:ext cx="5763275" cy="661499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13</a:t>
            </a:fld>
            <a:endParaRPr lang="de-DE" alt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Aufgabe:</a:t>
            </a:r>
            <a:br>
              <a:rPr lang="de-DE" dirty="0"/>
            </a:br>
            <a:r>
              <a:rPr lang="de-DE" dirty="0"/>
              <a:t>Sich kontinuierlich auf dem Laufenden halten…..</a:t>
            </a:r>
          </a:p>
        </p:txBody>
      </p:sp>
      <p:sp>
        <p:nvSpPr>
          <p:cNvPr id="8" name="Ellipse 7"/>
          <p:cNvSpPr/>
          <p:nvPr/>
        </p:nvSpPr>
        <p:spPr bwMode="gray">
          <a:xfrm>
            <a:off x="5364088" y="3861048"/>
            <a:ext cx="2162875" cy="584775"/>
          </a:xfrm>
          <a:prstGeom prst="ellipse">
            <a:avLst/>
          </a:prstGeom>
          <a:noFill/>
          <a:ln w="571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endParaRPr lang="de-DE" sz="1600" b="1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14" name="Ellipse 8">
            <a:extLst>
              <a:ext uri="{FF2B5EF4-FFF2-40B4-BE49-F238E27FC236}">
                <a16:creationId xmlns:a16="http://schemas.microsoft.com/office/drawing/2014/main" id="{4263C215-8838-D6D5-FE73-BBC8329054CC}"/>
              </a:ext>
            </a:extLst>
          </p:cNvPr>
          <p:cNvSpPr/>
          <p:nvPr/>
        </p:nvSpPr>
        <p:spPr bwMode="gray">
          <a:xfrm>
            <a:off x="1617037" y="1484784"/>
            <a:ext cx="1298779" cy="936104"/>
          </a:xfrm>
          <a:prstGeom prst="ellipse">
            <a:avLst/>
          </a:prstGeom>
          <a:noFill/>
          <a:ln w="571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endParaRPr lang="de-DE" sz="1600" b="1">
              <a:solidFill>
                <a:schemeClr val="bg1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77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Kursanmeldungen am Institut für Sportwissenschaften</a:t>
            </a:r>
            <a:br>
              <a:rPr lang="de-DE" dirty="0"/>
            </a:br>
            <a:r>
              <a:rPr lang="de-DE" dirty="0"/>
              <a:t>Was tun….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14</a:t>
            </a:fld>
            <a:endParaRPr lang="de-DE" alt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28650" y="1080000"/>
            <a:ext cx="8119814" cy="7648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e-DE" sz="1800" dirty="0">
                <a:solidFill>
                  <a:srgbClr val="FF0000"/>
                </a:solidFill>
              </a:rPr>
              <a:t>„…wenn ich keine Möglichkeit hatte, mich online für die Kurse anzumelden (Frist abgelaufen o.ä.)“</a:t>
            </a:r>
          </a:p>
        </p:txBody>
      </p:sp>
      <p:sp>
        <p:nvSpPr>
          <p:cNvPr id="7" name="Rechteck 6"/>
          <p:cNvSpPr/>
          <p:nvPr/>
        </p:nvSpPr>
        <p:spPr>
          <a:xfrm>
            <a:off x="628650" y="2016104"/>
            <a:ext cx="81198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360363" algn="l"/>
              </a:tabLst>
            </a:pPr>
            <a:r>
              <a:rPr lang="de-DE" sz="1800" dirty="0">
                <a:latin typeface="+mn-lt"/>
              </a:rPr>
              <a:t>    Alle Veranstaltungen benötigen eine vorangehende Anmeldung im QIS (in Zukunft 	beachten!)</a:t>
            </a:r>
            <a:endParaRPr lang="de-DE" sz="1800" dirty="0">
              <a:latin typeface="+mn-lt"/>
              <a:sym typeface="Wingdings" panose="05000000000000000000" pitchFamily="2" charset="2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+mn-lt"/>
              </a:rPr>
              <a:t>Es empfiehlt sich ggf. auch zum 2. oder 3. Kurstermin (nach 2 Wochen) nochmals nach freien Kursplätzen zu fragen - oftmals nehmen Student*innen ihre Plätze nicht wahr.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+mn-lt"/>
              </a:rPr>
              <a:t>Da das vorher auch die Kursleiter*innen nicht wissen können, werden einige </a:t>
            </a:r>
            <a:r>
              <a:rPr lang="de-DE" sz="1800" dirty="0" err="1">
                <a:latin typeface="+mn-lt"/>
              </a:rPr>
              <a:t>Nachrückerplätze</a:t>
            </a:r>
            <a:r>
              <a:rPr lang="de-DE" sz="1800" dirty="0">
                <a:latin typeface="+mn-lt"/>
              </a:rPr>
              <a:t> frei!</a:t>
            </a:r>
          </a:p>
          <a:p>
            <a:pPr marL="0" lvl="1"/>
            <a:r>
              <a:rPr lang="de-DE" sz="1800" dirty="0"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  <a:tabLst>
                <a:tab pos="273050" algn="l"/>
              </a:tabLst>
            </a:pPr>
            <a:r>
              <a:rPr lang="de-DE" sz="1800" dirty="0">
                <a:latin typeface="+mn-lt"/>
                <a:sym typeface="Wingdings" panose="05000000000000000000" pitchFamily="2" charset="2"/>
              </a:rPr>
              <a:t>    trotz fehlender Anmeldung (Modul L1 - 1, L2 – 1, L3 - 1, L5 - 1): </a:t>
            </a:r>
            <a:br>
              <a:rPr lang="de-DE" sz="1800" dirty="0">
                <a:latin typeface="+mn-lt"/>
                <a:sym typeface="Wingdings" panose="05000000000000000000" pitchFamily="2" charset="2"/>
              </a:rPr>
            </a:br>
            <a:r>
              <a:rPr lang="de-DE" sz="1800" b="1" dirty="0">
                <a:latin typeface="+mn-lt"/>
                <a:sym typeface="Wingdings" panose="05000000000000000000" pitchFamily="2" charset="2"/>
              </a:rPr>
              <a:t> Kursleiter*innen kontaktieren (Lehrperson) </a:t>
            </a:r>
          </a:p>
          <a:p>
            <a:pPr>
              <a:tabLst>
                <a:tab pos="273050" algn="l"/>
              </a:tabLst>
            </a:pPr>
            <a:endParaRPr lang="de-DE" sz="1800" dirty="0">
              <a:latin typeface="+mn-lt"/>
              <a:sym typeface="Wingdings" panose="05000000000000000000" pitchFamily="2" charset="2"/>
            </a:endParaRPr>
          </a:p>
          <a:p>
            <a:pPr>
              <a:tabLst>
                <a:tab pos="273050" algn="l"/>
              </a:tabLst>
            </a:pPr>
            <a:r>
              <a:rPr lang="de-DE" sz="1800" dirty="0">
                <a:latin typeface="+mn-lt"/>
              </a:rPr>
              <a:t> 	</a:t>
            </a:r>
          </a:p>
          <a:p>
            <a:pPr>
              <a:buFont typeface="Arial" pitchFamily="34" charset="0"/>
              <a:buChar char="•"/>
              <a:tabLst>
                <a:tab pos="273050" algn="l"/>
              </a:tabLst>
            </a:pPr>
            <a:r>
              <a:rPr lang="de-DE" sz="1800" dirty="0">
                <a:latin typeface="+mn-lt"/>
              </a:rPr>
              <a:t>    Evtl. werden Zusatzkurse angeboten: bitte bei den Fachleiter*innen erfragen bzw. auf der 	Homepage („Veranstaltungslisten“) schauen!</a:t>
            </a:r>
          </a:p>
        </p:txBody>
      </p:sp>
    </p:spTree>
    <p:extLst>
      <p:ext uri="{BB962C8B-B14F-4D97-AF65-F5344CB8AC3E}">
        <p14:creationId xmlns:p14="http://schemas.microsoft.com/office/powerpoint/2010/main" val="371388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Lernsysteme, die für das Studium wichtig werden…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  <p:sp>
        <p:nvSpPr>
          <p:cNvPr id="6" name="Rechteck 5"/>
          <p:cNvSpPr/>
          <p:nvPr/>
        </p:nvSpPr>
        <p:spPr>
          <a:xfrm>
            <a:off x="637442" y="1412776"/>
            <a:ext cx="7822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OLAT: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https://www.rz.uni-frankfurt.de/44205282/Lernsystem_OLAT__Hochschulrechenzentrum?legacy_request=1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Kurzanleitung für Einsteiger,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FAQ`s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Speziell im Lehramt (nur in einigen Lehrveranstaltungen): VIGOR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4"/>
              </a:rPr>
              <a:t>https://vigor.studiumdigitale.uni-frankfurt.de/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Moodle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5"/>
              </a:rPr>
              <a:t>https://moodle.studiumdigitale.uni-frankfurt.de/moodle/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7442" y="3933056"/>
            <a:ext cx="76789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Videokonferenzsystem, die für die Online-Lehre genutzt werden:</a:t>
            </a: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https://www.rz.uni-frankfurt.de/87260281/Zoom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https://www.rz.uni-frankfurt.de/87260312/Vidyo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https://www.rz.uni-frankfurt.de/98980354/Webkonferenz_System_BigBlueButton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Im </a:t>
            </a:r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Vorlesungsverzeichnis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wird meistens darauf hingewiesen, mit welchen </a:t>
            </a:r>
            <a:r>
              <a:rPr lang="de-D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tools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die Dozent*innen arbeiten.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32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Elektronische Prüfungsverwaltung in den Lehramtsstudiengängen im Fach Sport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512048"/>
            <a:ext cx="8515350" cy="436522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/>
              <a:t>Bitte lesen sie die Informationen zur Prüfungsverwaltung (auch eine Schritt - für - Schritt - Anleitung zur Prüfungsanmeldung ist hier beschrieben): 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>
                <a:hlinkClick r:id="rId2"/>
              </a:rPr>
              <a:t>https://www.goethe-campus.uni-frankfurt.de/qisserver/pages/cs/sys/portal/hisinoneStartPage.faces</a:t>
            </a:r>
            <a:endParaRPr lang="de-DE" dirty="0"/>
          </a:p>
          <a:p>
            <a:pPr marL="0" indent="0"/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Bitte beachten Sie </a:t>
            </a:r>
            <a:r>
              <a:rPr lang="de-DE" b="1" dirty="0"/>
              <a:t>die Fristen </a:t>
            </a:r>
            <a:r>
              <a:rPr lang="de-DE" dirty="0"/>
              <a:t>zur Prüfungsanmeldung – diese sind sehr wichtig und werden auf den Seiten der Prüfungsverwaltung veröffentlicht! 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Bitte beachten Sie, dass Sie keinen Anspruch auf das Ablegen einer Prüfungsleistung haben, </a:t>
            </a:r>
            <a:r>
              <a:rPr lang="de-DE" b="1" dirty="0"/>
              <a:t>wenn Sie die Frist zur Anmeldung versäumen.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16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73819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17</a:t>
            </a:fld>
            <a:endParaRPr lang="de-DE" alt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tun im Konfliktfall?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588224" y="2961179"/>
            <a:ext cx="216024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Goethe-Uni Homepage </a:t>
            </a:r>
            <a:r>
              <a:rPr lang="de-DE" dirty="0">
                <a:sym typeface="Wingdings" panose="05000000000000000000" pitchFamily="2" charset="2"/>
              </a:rPr>
              <a:t> Schnelleinstiege  Services „Konfliktportal/Notfälle“  Studierende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40551" r="40550"/>
          <a:stretch/>
        </p:blipFill>
        <p:spPr>
          <a:xfrm>
            <a:off x="1187624" y="1063516"/>
            <a:ext cx="51843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2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18</a:t>
            </a:fld>
            <a:endParaRPr lang="de-DE" alt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30213" y="1196752"/>
            <a:ext cx="8280400" cy="4504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rtl="0" eaLnBrk="0" fontAlgn="base" hangingPunct="0">
              <a:spcBef>
                <a:spcPts val="300"/>
              </a:spcBef>
              <a:spcAft>
                <a:spcPct val="0"/>
              </a:spcAft>
              <a:defRPr sz="18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417513" indent="-236538" algn="l" rtl="0" eaLnBrk="0" fontAlgn="base" hangingPunct="0">
              <a:spcBef>
                <a:spcPts val="3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687388" indent="-241300" algn="l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955675" indent="-241300" algn="l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227138" indent="-238125" algn="l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/>
              <a:t>Wir wünschen viel Erfolg &amp; Freude im Studium des Faches Sport!</a:t>
            </a:r>
          </a:p>
          <a:p>
            <a:pPr algn="ctr"/>
            <a:endParaRPr lang="de-DE" sz="2400" dirty="0"/>
          </a:p>
          <a:p>
            <a:pPr algn="ctr"/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31" y="2060848"/>
            <a:ext cx="5664065" cy="373474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447600" y="5916334"/>
            <a:ext cx="239765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0000"/>
                </a:solidFill>
                <a:latin typeface="+mn-lt"/>
              </a:rPr>
              <a:t>Foto: Lizenzfrei unter </a:t>
            </a:r>
            <a:r>
              <a:rPr lang="de-DE" sz="1200" dirty="0">
                <a:solidFill>
                  <a:srgbClr val="000000"/>
                </a:solidFill>
                <a:latin typeface="+mn-lt"/>
                <a:hlinkClick r:id="rId3"/>
              </a:rPr>
              <a:t>https://pixabay.com/de/</a:t>
            </a:r>
            <a:r>
              <a:rPr lang="de-DE" sz="120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488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Abteilungen am Institut für Sportwissenschaften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Erstsemesterinfo – </a:t>
            </a:r>
            <a:r>
              <a:rPr lang="de-DE" dirty="0" err="1"/>
              <a:t>WiSe</a:t>
            </a:r>
            <a:r>
              <a:rPr lang="de-DE" dirty="0"/>
              <a:t> 21/22, Fachberaterinnen Sport  Dr. Silke Haas &amp; Dr. Gerlinde Hemmling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52" y="1124744"/>
            <a:ext cx="8704762" cy="42380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Rechteck 6"/>
          <p:cNvSpPr/>
          <p:nvPr/>
        </p:nvSpPr>
        <p:spPr bwMode="auto">
          <a:xfrm>
            <a:off x="5436096" y="4261782"/>
            <a:ext cx="1296144" cy="738664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Georgia" panose="02040502050405020303" pitchFamily="18" charset="0"/>
              </a:rPr>
              <a:t>Prof. Dr. Christoph Englert</a:t>
            </a:r>
          </a:p>
        </p:txBody>
      </p:sp>
    </p:spTree>
    <p:extLst>
      <p:ext uri="{BB962C8B-B14F-4D97-AF65-F5344CB8AC3E}">
        <p14:creationId xmlns:p14="http://schemas.microsoft.com/office/powerpoint/2010/main" val="110364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Fachleiter*innen - Studienberatung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5046840"/>
            <a:ext cx="6096000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Studienberatung Lehrämter: </a:t>
            </a:r>
            <a:br>
              <a:rPr lang="de-DE" dirty="0"/>
            </a:br>
            <a:r>
              <a:rPr lang="de-DE" dirty="0"/>
              <a:t>Dr. Silke Haas, </a:t>
            </a:r>
            <a:r>
              <a:rPr lang="de-DE" dirty="0">
                <a:hlinkClick r:id="rId2"/>
              </a:rPr>
              <a:t>haas@sport.uni-frankfurt.de</a:t>
            </a:r>
            <a:r>
              <a:rPr lang="de-DE" dirty="0"/>
              <a:t> &amp; Dr. Ulrich Frick, </a:t>
            </a:r>
            <a:r>
              <a:rPr lang="de-DE" dirty="0">
                <a:hlinkClick r:id="rId3"/>
              </a:rPr>
              <a:t>frick@sport.uni-frankfurt.de</a:t>
            </a:r>
            <a:endParaRPr lang="de-DE" dirty="0"/>
          </a:p>
          <a:p>
            <a:r>
              <a:rPr lang="de-DE" b="1" dirty="0"/>
              <a:t>Gleichstellungsbeauftragte</a:t>
            </a:r>
            <a:r>
              <a:rPr lang="de-DE" dirty="0"/>
              <a:t> des Fachbereichs (alle Studiengänge):</a:t>
            </a:r>
          </a:p>
          <a:p>
            <a:r>
              <a:rPr lang="de-DE" dirty="0"/>
              <a:t>Dr. Gerlinde Hemmling, </a:t>
            </a:r>
            <a:r>
              <a:rPr lang="de-DE" dirty="0">
                <a:hlinkClick r:id="rId4"/>
              </a:rPr>
              <a:t>hemmling@sport.uni-frankfurt.de</a:t>
            </a:r>
            <a:endParaRPr lang="de-DE" dirty="0"/>
          </a:p>
          <a:p>
            <a:r>
              <a:rPr lang="de-DE" dirty="0"/>
              <a:t>Bettina Bredereck, </a:t>
            </a:r>
            <a:r>
              <a:rPr lang="de-DE" dirty="0">
                <a:hlinkClick r:id="rId5"/>
              </a:rPr>
              <a:t>bredereck@sport.uni-frankfurt.de</a:t>
            </a:r>
            <a:r>
              <a:rPr lang="de-DE" dirty="0"/>
              <a:t> 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4153301" y="3067776"/>
            <a:ext cx="2136576" cy="30777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4F8F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rgbClr val="004F8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Georgia" panose="02040502050405020303" pitchFamily="18" charset="0"/>
              </a:rPr>
              <a:t>Nicht besetzt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022948"/>
              </p:ext>
            </p:extLst>
          </p:nvPr>
        </p:nvGraphicFramePr>
        <p:xfrm>
          <a:off x="971600" y="1628807"/>
          <a:ext cx="60960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Bewegungsfeld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Fachleiter*in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Zielschussspiele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Dr. Frick, Ulrich / Bob, Andreas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Rückschlagspiele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Dr. Grigereit, Antje</a:t>
                      </a:r>
                      <a:r>
                        <a:rPr lang="de-DE" sz="1600" baseline="0" dirty="0"/>
                        <a:t> / Wieland, Björn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Bewegen an Geräten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Löchner</a:t>
                      </a:r>
                      <a:r>
                        <a:rPr lang="de-DE" sz="1600" dirty="0"/>
                        <a:t>, Simone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Bewegungen gestalten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Maren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Zühlke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Laufen / Springen / Werfen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Odey, Manuel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Bewegen im Wasser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Dr. Hemmling, Gerlinde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Praxissemester</a:t>
                      </a:r>
                      <a:r>
                        <a:rPr lang="de-DE" sz="1600" baseline="0" dirty="0"/>
                        <a:t> / Schulpraktische Studien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Teufel-Jäger, Sascha</a:t>
                      </a:r>
                      <a:r>
                        <a:rPr lang="de-DE" sz="1600" baseline="0" dirty="0"/>
                        <a:t> / Flamm, Miklas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82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  <p:sp>
        <p:nvSpPr>
          <p:cNvPr id="7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Wichtigste für </a:t>
            </a:r>
            <a:r>
              <a:rPr lang="de-DE" b="1" dirty="0"/>
              <a:t>das erste Semester </a:t>
            </a:r>
            <a:r>
              <a:rPr lang="de-DE" dirty="0"/>
              <a:t>im Fach Sport</a:t>
            </a:r>
          </a:p>
        </p:txBody>
      </p:sp>
      <p:sp>
        <p:nvSpPr>
          <p:cNvPr id="8" name="Inhaltsplatzhalter 7"/>
          <p:cNvSpPr txBox="1">
            <a:spLocks noGrp="1"/>
          </p:cNvSpPr>
          <p:nvPr>
            <p:ph idx="1"/>
          </p:nvPr>
        </p:nvSpPr>
        <p:spPr>
          <a:xfrm>
            <a:off x="628649" y="1052736"/>
            <a:ext cx="8357227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500" b="1" dirty="0">
                <a:solidFill>
                  <a:srgbClr val="FF0000"/>
                </a:solidFill>
                <a:latin typeface="+mn-lt"/>
              </a:rPr>
              <a:t>Die aktuellen fachspezifischen Anhänge (für alle L) sind unter: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latin typeface="+mn-lt"/>
              </a:rPr>
              <a:t>Sport, Lehramt an Grundschulen (L1) </a:t>
            </a:r>
            <a:r>
              <a:rPr lang="de-DE" sz="1500" dirty="0" err="1">
                <a:latin typeface="+mn-lt"/>
              </a:rPr>
              <a:t>Kurzfach</a:t>
            </a:r>
            <a:r>
              <a:rPr lang="de-DE" sz="1500" dirty="0">
                <a:latin typeface="+mn-lt"/>
              </a:rPr>
              <a:t>:  </a:t>
            </a:r>
            <a:r>
              <a:rPr lang="de-DE" sz="1500" dirty="0">
                <a:latin typeface="+mn-lt"/>
                <a:hlinkClick r:id="rId3"/>
              </a:rPr>
              <a:t>https://leon.uni-frankfurt.de/wp-content/uploads/documents/Studiengangs_und_Fachinfos/Ordnungen/fsA_Sport-L1-Kurz-2023.pdf</a:t>
            </a:r>
            <a:endParaRPr lang="de-DE" sz="15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de-DE" sz="1500" dirty="0">
                <a:latin typeface="+mn-lt"/>
              </a:rPr>
              <a:t>Sport, Lehramt an Grundschulen (L1) </a:t>
            </a:r>
            <a:r>
              <a:rPr lang="de-DE" sz="1500" dirty="0" err="1">
                <a:latin typeface="+mn-lt"/>
              </a:rPr>
              <a:t>Langfach</a:t>
            </a:r>
            <a:r>
              <a:rPr lang="de-DE" sz="1500" dirty="0">
                <a:latin typeface="+mn-lt"/>
              </a:rPr>
              <a:t>: </a:t>
            </a:r>
            <a:r>
              <a:rPr lang="de-DE" sz="1500" dirty="0">
                <a:latin typeface="+mn-lt"/>
                <a:hlinkClick r:id="rId4"/>
              </a:rPr>
              <a:t>https://leon.uni-frankfurt.de/wp-content/uploads/documents/Studiengangs_und_Fachinfos/Ordnungen/fsA_Sport-L1-Lang-2023.pdf</a:t>
            </a:r>
            <a:endParaRPr lang="de-DE" sz="1500" u="sng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de-DE" sz="1500" dirty="0">
                <a:latin typeface="+mn-lt"/>
              </a:rPr>
              <a:t>Sport, Lehramt an Grundschulen (L2):  </a:t>
            </a:r>
            <a:r>
              <a:rPr lang="de-DE" sz="1500" dirty="0">
                <a:latin typeface="+mn-lt"/>
                <a:hlinkClick r:id="rId5"/>
              </a:rPr>
              <a:t>https://leon.uni-frankfurt.de/wp-content/uploads/documents/Studiengangs_und_Fachinfos/Ordnungen/fsA_Sport-L2-2023.pdf</a:t>
            </a:r>
            <a:endParaRPr lang="de-DE" sz="15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de-DE" sz="1500" dirty="0">
                <a:latin typeface="+mn-lt"/>
              </a:rPr>
              <a:t>Sport, Lehramt an Gymnasien (L3):  </a:t>
            </a:r>
            <a:r>
              <a:rPr lang="de-DE" sz="1500" dirty="0">
                <a:latin typeface="+mn-lt"/>
                <a:hlinkClick r:id="rId6"/>
              </a:rPr>
              <a:t>https://leon.uni-frankfurt.de/wp-content/uploads/documents/Studiengangs_und_Fachinfos/Ordnungen/fsA_Sport-L3-2023.pdf</a:t>
            </a:r>
            <a:endParaRPr lang="de-DE" sz="15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de-DE" sz="1500" dirty="0">
                <a:latin typeface="+mn-lt"/>
              </a:rPr>
              <a:t>Sport, Lehramt an Förderschulen (L5): </a:t>
            </a:r>
            <a:r>
              <a:rPr lang="de-DE" sz="1500" dirty="0">
                <a:latin typeface="+mn-lt"/>
                <a:hlinkClick r:id="rId7"/>
              </a:rPr>
              <a:t>https://leon.uni-frankfurt.de/wp-content/uploads/documents/Studiengangs_und_Fachinfos/Ordnungen/fsA_Sport-L5-2023.pdf</a:t>
            </a:r>
            <a:endParaRPr lang="de-DE" sz="1500" dirty="0">
              <a:latin typeface="+mn-lt"/>
            </a:endParaRPr>
          </a:p>
          <a:p>
            <a:pPr marL="0" indent="0">
              <a:tabLst>
                <a:tab pos="266700" algn="l"/>
              </a:tabLst>
            </a:pPr>
            <a:r>
              <a:rPr lang="de-DE" sz="1500" dirty="0">
                <a:latin typeface="+mn-lt"/>
              </a:rPr>
              <a:t>	einzusehen.</a:t>
            </a:r>
          </a:p>
          <a:p>
            <a:pPr marL="0" indent="0"/>
            <a:endParaRPr lang="de-DE" sz="15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de-DE" sz="1500" b="1" dirty="0">
                <a:latin typeface="+mn-lt"/>
              </a:rPr>
              <a:t>Bitte schauen sie sich die </a:t>
            </a:r>
            <a:r>
              <a:rPr lang="de-DE" sz="1500" b="1" dirty="0">
                <a:solidFill>
                  <a:srgbClr val="FF0000"/>
                </a:solidFill>
                <a:latin typeface="+mn-lt"/>
              </a:rPr>
              <a:t>Studienverlaufspläne der aktuellen Studienordnungen genau an</a:t>
            </a:r>
          </a:p>
          <a:p>
            <a:pPr marL="0" indent="0"/>
            <a:endParaRPr lang="de-DE" sz="15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213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sp>
        <p:nvSpPr>
          <p:cNvPr id="7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Wichtigste für </a:t>
            </a:r>
            <a:r>
              <a:rPr lang="de-DE" b="1" dirty="0"/>
              <a:t>das erste Semester </a:t>
            </a:r>
            <a:r>
              <a:rPr lang="de-DE" dirty="0"/>
              <a:t>im Fach Sport</a:t>
            </a:r>
          </a:p>
        </p:txBody>
      </p:sp>
      <p:sp>
        <p:nvSpPr>
          <p:cNvPr id="8" name="Inhaltsplatzhalter 7"/>
          <p:cNvSpPr txBox="1">
            <a:spLocks noGrp="1"/>
          </p:cNvSpPr>
          <p:nvPr>
            <p:ph idx="1"/>
          </p:nvPr>
        </p:nvSpPr>
        <p:spPr>
          <a:xfrm>
            <a:off x="628649" y="1052736"/>
            <a:ext cx="8357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500" b="1" dirty="0">
                <a:latin typeface="+mn-lt"/>
              </a:rPr>
              <a:t>Bitte schauen sie sich die </a:t>
            </a:r>
            <a:r>
              <a:rPr lang="de-DE" sz="1500" b="1" dirty="0">
                <a:solidFill>
                  <a:srgbClr val="FF0000"/>
                </a:solidFill>
                <a:latin typeface="+mn-lt"/>
              </a:rPr>
              <a:t>Studienverlaufspläne der aktuellen Studienordnungen genau an</a:t>
            </a:r>
          </a:p>
          <a:p>
            <a:pPr marL="0" indent="0"/>
            <a:endParaRPr lang="de-DE" sz="15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rgbClr val="000000"/>
                </a:solidFill>
                <a:latin typeface="+mn-lt"/>
              </a:rPr>
              <a:t>Dort finden Sie im Studienverlaufsplan nachfolgende Module für das </a:t>
            </a:r>
            <a:r>
              <a:rPr lang="de-DE" sz="1500" b="1" dirty="0">
                <a:solidFill>
                  <a:srgbClr val="FF0000"/>
                </a:solidFill>
                <a:latin typeface="+mn-lt"/>
              </a:rPr>
              <a:t>erste </a:t>
            </a:r>
            <a:r>
              <a:rPr lang="de-DE" sz="1500" dirty="0">
                <a:solidFill>
                  <a:srgbClr val="000000"/>
                </a:solidFill>
                <a:latin typeface="+mn-lt"/>
              </a:rPr>
              <a:t>Semester:</a:t>
            </a:r>
          </a:p>
          <a:p>
            <a:pPr marL="0" indent="0"/>
            <a:endParaRPr lang="de-DE" sz="15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500" dirty="0">
                <a:latin typeface="+mn-lt"/>
                <a:sym typeface="Wingdings" panose="05000000000000000000" pitchFamily="2" charset="2"/>
              </a:rPr>
              <a:t>Im ersten Semester werden ausschließlich die Module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500" b="1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Modul 1 = Pädagogische und didaktische Grundlagen des Sports </a:t>
            </a:r>
            <a:r>
              <a:rPr lang="de-DE" sz="1500" b="1" dirty="0">
                <a:latin typeface="+mn-lt"/>
                <a:sym typeface="Wingdings" panose="05000000000000000000" pitchFamily="2" charset="2"/>
              </a:rPr>
              <a:t>(</a:t>
            </a:r>
            <a:r>
              <a:rPr lang="de-DE" sz="15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alle L</a:t>
            </a:r>
            <a:r>
              <a:rPr lang="de-DE" sz="1500" b="1" dirty="0">
                <a:latin typeface="+mn-lt"/>
                <a:sym typeface="Wingdings" panose="05000000000000000000" pitchFamily="2" charset="2"/>
              </a:rPr>
              <a:t>) </a:t>
            </a:r>
            <a:r>
              <a:rPr lang="de-DE" sz="1500" dirty="0">
                <a:latin typeface="+mn-lt"/>
                <a:sym typeface="Wingdings" panose="05000000000000000000" pitchFamily="2" charset="2"/>
              </a:rPr>
              <a:t>sowie</a:t>
            </a:r>
            <a:endParaRPr lang="de-DE" sz="1500" dirty="0">
              <a:solidFill>
                <a:srgbClr val="000000"/>
              </a:solidFill>
              <a:latin typeface="+mn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500" b="1" dirty="0">
                <a:latin typeface="+mn-lt"/>
                <a:sym typeface="Wingdings" panose="05000000000000000000" pitchFamily="2" charset="2"/>
              </a:rPr>
              <a:t>Modul 2 = Fachwissenschaftliche Grundlagen des Sports </a:t>
            </a:r>
            <a:r>
              <a:rPr lang="de-DE" sz="15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(L1-LF, L2, L5)</a:t>
            </a:r>
          </a:p>
        </p:txBody>
      </p:sp>
    </p:spTree>
    <p:extLst>
      <p:ext uri="{BB962C8B-B14F-4D97-AF65-F5344CB8AC3E}">
        <p14:creationId xmlns:p14="http://schemas.microsoft.com/office/powerpoint/2010/main" val="343259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A04C8F6-7588-7BFF-1D7E-2A81664A6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8" y="162447"/>
            <a:ext cx="7772400" cy="636289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79512" y="1577987"/>
            <a:ext cx="72008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+mn-lt"/>
              </a:rPr>
              <a:t>L2</a:t>
            </a:r>
          </a:p>
        </p:txBody>
      </p:sp>
      <p:sp>
        <p:nvSpPr>
          <p:cNvPr id="17" name="Ellipse 16"/>
          <p:cNvSpPr/>
          <p:nvPr/>
        </p:nvSpPr>
        <p:spPr bwMode="auto">
          <a:xfrm>
            <a:off x="5508104" y="548680"/>
            <a:ext cx="360040" cy="3456384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6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  <p:sp>
        <p:nvSpPr>
          <p:cNvPr id="7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Wichtigste für </a:t>
            </a:r>
            <a:r>
              <a:rPr lang="de-DE" b="1" dirty="0"/>
              <a:t>das erste Semester </a:t>
            </a:r>
            <a:r>
              <a:rPr lang="de-DE" dirty="0"/>
              <a:t>im Fach Sport</a:t>
            </a:r>
          </a:p>
        </p:txBody>
      </p:sp>
      <p:sp>
        <p:nvSpPr>
          <p:cNvPr id="8" name="Inhaltsplatzhalter 7"/>
          <p:cNvSpPr txBox="1">
            <a:spLocks noGrp="1"/>
          </p:cNvSpPr>
          <p:nvPr>
            <p:ph idx="1"/>
          </p:nvPr>
        </p:nvSpPr>
        <p:spPr>
          <a:xfrm>
            <a:off x="628649" y="1052736"/>
            <a:ext cx="8357227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500" b="1" dirty="0">
                <a:latin typeface="+mn-lt"/>
              </a:rPr>
              <a:t>Bitte schauen sie sich die </a:t>
            </a:r>
            <a:r>
              <a:rPr lang="de-DE" sz="1500" b="1" dirty="0">
                <a:solidFill>
                  <a:srgbClr val="FF0000"/>
                </a:solidFill>
                <a:latin typeface="+mn-lt"/>
              </a:rPr>
              <a:t>Studienverlaufspläne der aktuellen Studienordnungen genau an</a:t>
            </a:r>
          </a:p>
          <a:p>
            <a:pPr marL="0" indent="0"/>
            <a:endParaRPr lang="de-DE" sz="15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rgbClr val="000000"/>
                </a:solidFill>
                <a:latin typeface="+mn-lt"/>
              </a:rPr>
              <a:t>Dort finden Sie im Studienverlaufsplan nachfolgende Module für das </a:t>
            </a:r>
            <a:r>
              <a:rPr lang="de-DE" sz="1500" b="1" dirty="0">
                <a:solidFill>
                  <a:srgbClr val="FF0000"/>
                </a:solidFill>
                <a:latin typeface="+mn-lt"/>
              </a:rPr>
              <a:t>erste </a:t>
            </a:r>
            <a:r>
              <a:rPr lang="de-DE" sz="1500" dirty="0">
                <a:solidFill>
                  <a:srgbClr val="000000"/>
                </a:solidFill>
                <a:latin typeface="+mn-lt"/>
              </a:rPr>
              <a:t>Semester:</a:t>
            </a:r>
          </a:p>
          <a:p>
            <a:pPr marL="0" indent="0"/>
            <a:endParaRPr lang="de-DE" sz="15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500" dirty="0">
                <a:latin typeface="+mn-lt"/>
                <a:sym typeface="Wingdings" panose="05000000000000000000" pitchFamily="2" charset="2"/>
              </a:rPr>
              <a:t>Im ersten Semester werden ausschließlich die Module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500" b="1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Modul 1 = Pädagogische und didaktische Grundlagen des Sports </a:t>
            </a:r>
            <a:r>
              <a:rPr lang="de-DE" sz="1500" b="1" dirty="0">
                <a:latin typeface="+mn-lt"/>
                <a:sym typeface="Wingdings" panose="05000000000000000000" pitchFamily="2" charset="2"/>
              </a:rPr>
              <a:t>(</a:t>
            </a:r>
            <a:r>
              <a:rPr lang="de-DE" sz="15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alle L</a:t>
            </a:r>
            <a:r>
              <a:rPr lang="de-DE" sz="1500" b="1" dirty="0">
                <a:latin typeface="+mn-lt"/>
                <a:sym typeface="Wingdings" panose="05000000000000000000" pitchFamily="2" charset="2"/>
              </a:rPr>
              <a:t>) </a:t>
            </a:r>
            <a:r>
              <a:rPr lang="de-DE" sz="1500" dirty="0">
                <a:latin typeface="+mn-lt"/>
                <a:sym typeface="Wingdings" panose="05000000000000000000" pitchFamily="2" charset="2"/>
              </a:rPr>
              <a:t>sowie</a:t>
            </a:r>
            <a:endParaRPr lang="de-DE" sz="1500" dirty="0">
              <a:solidFill>
                <a:srgbClr val="000000"/>
              </a:solidFill>
              <a:latin typeface="+mn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500" b="1" dirty="0">
                <a:latin typeface="+mn-lt"/>
                <a:sym typeface="Wingdings" panose="05000000000000000000" pitchFamily="2" charset="2"/>
              </a:rPr>
              <a:t>Modul 2 = Fachwissenschaftliche Grundlagen des Sports </a:t>
            </a:r>
            <a:r>
              <a:rPr lang="de-DE" sz="15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(L1-LF, L2, L5)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500" b="1" dirty="0">
                <a:latin typeface="+mn-lt"/>
                <a:sym typeface="Wingdings" panose="05000000000000000000" pitchFamily="2" charset="2"/>
              </a:rPr>
              <a:t>Modul 5 = </a:t>
            </a:r>
            <a:r>
              <a:rPr lang="de-DE" sz="1500" b="1" dirty="0">
                <a:effectLst/>
                <a:latin typeface="+mn-lt"/>
              </a:rPr>
              <a:t>Wissenschaftstheoretische und wissenschaftspraktische Grundlagen </a:t>
            </a:r>
            <a:r>
              <a:rPr lang="de-DE" sz="1500" b="1" dirty="0">
                <a:solidFill>
                  <a:srgbClr val="FF0000"/>
                </a:solidFill>
                <a:effectLst/>
                <a:latin typeface="+mn-lt"/>
              </a:rPr>
              <a:t>(L3)</a:t>
            </a:r>
            <a:endParaRPr lang="de-DE" sz="1500" b="1" dirty="0">
              <a:solidFill>
                <a:srgbClr val="FF0000"/>
              </a:solidFill>
              <a:latin typeface="+mn-lt"/>
            </a:endParaRPr>
          </a:p>
          <a:p>
            <a:pPr marL="0" indent="0">
              <a:tabLst>
                <a:tab pos="268288" algn="l"/>
              </a:tabLst>
            </a:pPr>
            <a:r>
              <a:rPr lang="de-DE" sz="1500" dirty="0">
                <a:latin typeface="+mn-lt"/>
                <a:sym typeface="Wingdings" panose="05000000000000000000" pitchFamily="2" charset="2"/>
              </a:rPr>
              <a:t>studiert.</a:t>
            </a:r>
          </a:p>
        </p:txBody>
      </p:sp>
    </p:spTree>
    <p:extLst>
      <p:ext uri="{BB962C8B-B14F-4D97-AF65-F5344CB8AC3E}">
        <p14:creationId xmlns:p14="http://schemas.microsoft.com/office/powerpoint/2010/main" val="99827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A7BFB27-4172-A766-34E3-FD0881275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5" y="0"/>
            <a:ext cx="7772400" cy="649835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8</a:t>
            </a:fld>
            <a:endParaRPr lang="de-DE" alt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79512" y="1577987"/>
            <a:ext cx="72008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+mn-lt"/>
              </a:rPr>
              <a:t>L3</a:t>
            </a:r>
          </a:p>
        </p:txBody>
      </p:sp>
      <p:sp>
        <p:nvSpPr>
          <p:cNvPr id="17" name="Ellipse 16"/>
          <p:cNvSpPr/>
          <p:nvPr/>
        </p:nvSpPr>
        <p:spPr bwMode="auto">
          <a:xfrm flipH="1">
            <a:off x="5220068" y="548680"/>
            <a:ext cx="360043" cy="2808312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9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9</a:t>
            </a:fld>
            <a:endParaRPr lang="de-DE" altLang="de-DE" dirty="0"/>
          </a:p>
        </p:txBody>
      </p:sp>
      <p:sp>
        <p:nvSpPr>
          <p:cNvPr id="7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Wichtigste für </a:t>
            </a:r>
            <a:r>
              <a:rPr lang="de-DE" b="1" dirty="0"/>
              <a:t>das erste Semester </a:t>
            </a:r>
            <a:r>
              <a:rPr lang="de-DE" dirty="0"/>
              <a:t>im Fach Sport</a:t>
            </a:r>
          </a:p>
        </p:txBody>
      </p:sp>
      <p:sp>
        <p:nvSpPr>
          <p:cNvPr id="8" name="Inhaltsplatzhalter 7"/>
          <p:cNvSpPr txBox="1">
            <a:spLocks noGrp="1"/>
          </p:cNvSpPr>
          <p:nvPr>
            <p:ph idx="1"/>
          </p:nvPr>
        </p:nvSpPr>
        <p:spPr>
          <a:xfrm>
            <a:off x="628649" y="1052736"/>
            <a:ext cx="83572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500" b="1" dirty="0">
                <a:latin typeface="+mn-lt"/>
              </a:rPr>
              <a:t>Bitte schauen sie sich die </a:t>
            </a:r>
            <a:r>
              <a:rPr lang="de-DE" sz="1500" b="1" dirty="0">
                <a:solidFill>
                  <a:srgbClr val="FF0000"/>
                </a:solidFill>
                <a:latin typeface="+mn-lt"/>
              </a:rPr>
              <a:t>Studienverlaufspläne der aktuellen Studienordnungen genau an</a:t>
            </a:r>
          </a:p>
          <a:p>
            <a:pPr marL="0" indent="0"/>
            <a:endParaRPr lang="de-DE" sz="15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rgbClr val="000000"/>
                </a:solidFill>
                <a:latin typeface="+mn-lt"/>
              </a:rPr>
              <a:t>Dort finden Sie im Studienverlaufsplan nachfolgende Module für das </a:t>
            </a:r>
            <a:r>
              <a:rPr lang="de-DE" sz="1500" b="1" dirty="0">
                <a:solidFill>
                  <a:srgbClr val="FF0000"/>
                </a:solidFill>
                <a:latin typeface="+mn-lt"/>
              </a:rPr>
              <a:t>erste </a:t>
            </a:r>
            <a:r>
              <a:rPr lang="de-DE" sz="1500" dirty="0">
                <a:solidFill>
                  <a:srgbClr val="000000"/>
                </a:solidFill>
                <a:latin typeface="+mn-lt"/>
              </a:rPr>
              <a:t>Semester:</a:t>
            </a:r>
          </a:p>
          <a:p>
            <a:pPr marL="0" indent="0"/>
            <a:endParaRPr lang="de-DE" sz="15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500" dirty="0">
                <a:latin typeface="+mn-lt"/>
                <a:sym typeface="Wingdings" panose="05000000000000000000" pitchFamily="2" charset="2"/>
              </a:rPr>
              <a:t>Im ersten Semester werden ausschließlich die Module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500" b="1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Modul 1 = Pädagogische und didaktische Grundlagen des Sports </a:t>
            </a:r>
            <a:r>
              <a:rPr lang="de-DE" sz="1500" b="1" dirty="0">
                <a:latin typeface="+mn-lt"/>
                <a:sym typeface="Wingdings" panose="05000000000000000000" pitchFamily="2" charset="2"/>
              </a:rPr>
              <a:t>(</a:t>
            </a:r>
            <a:r>
              <a:rPr lang="de-DE" sz="15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alle L</a:t>
            </a:r>
            <a:r>
              <a:rPr lang="de-DE" sz="1500" b="1" dirty="0">
                <a:latin typeface="+mn-lt"/>
                <a:sym typeface="Wingdings" panose="05000000000000000000" pitchFamily="2" charset="2"/>
              </a:rPr>
              <a:t>) </a:t>
            </a:r>
            <a:r>
              <a:rPr lang="de-DE" sz="1500" dirty="0">
                <a:latin typeface="+mn-lt"/>
                <a:sym typeface="Wingdings" panose="05000000000000000000" pitchFamily="2" charset="2"/>
              </a:rPr>
              <a:t>sowie</a:t>
            </a:r>
            <a:endParaRPr lang="de-DE" sz="1500" dirty="0">
              <a:solidFill>
                <a:srgbClr val="000000"/>
              </a:solidFill>
              <a:latin typeface="+mn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500" b="1" dirty="0">
                <a:latin typeface="+mn-lt"/>
                <a:sym typeface="Wingdings" panose="05000000000000000000" pitchFamily="2" charset="2"/>
              </a:rPr>
              <a:t>Modul 2 = Fachwissenschaftliche Grundlagen des Sports </a:t>
            </a:r>
            <a:r>
              <a:rPr lang="de-DE" sz="15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(L1-LF, L2, L5)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500" b="1" dirty="0">
                <a:latin typeface="+mn-lt"/>
                <a:sym typeface="Wingdings" panose="05000000000000000000" pitchFamily="2" charset="2"/>
              </a:rPr>
              <a:t>Modul 5 = </a:t>
            </a:r>
            <a:r>
              <a:rPr lang="de-DE" sz="1500" b="1" dirty="0">
                <a:effectLst/>
                <a:latin typeface="+mn-lt"/>
              </a:rPr>
              <a:t>Wissenschaftstheoretische und wissenschaftspraktische Grundlagen </a:t>
            </a:r>
            <a:r>
              <a:rPr lang="de-DE" sz="1500" b="1" dirty="0">
                <a:solidFill>
                  <a:srgbClr val="FF0000"/>
                </a:solidFill>
                <a:effectLst/>
                <a:latin typeface="+mn-lt"/>
              </a:rPr>
              <a:t>(L3)</a:t>
            </a:r>
            <a:endParaRPr lang="de-DE" sz="1500" b="1" dirty="0">
              <a:solidFill>
                <a:srgbClr val="FF0000"/>
              </a:solidFill>
              <a:latin typeface="+mn-lt"/>
            </a:endParaRPr>
          </a:p>
          <a:p>
            <a:pPr marL="0" indent="0">
              <a:tabLst>
                <a:tab pos="268288" algn="l"/>
              </a:tabLst>
            </a:pPr>
            <a:r>
              <a:rPr lang="de-DE" sz="1500" dirty="0">
                <a:latin typeface="+mn-lt"/>
                <a:sym typeface="Wingdings" panose="05000000000000000000" pitchFamily="2" charset="2"/>
              </a:rPr>
              <a:t>studiert.</a:t>
            </a:r>
          </a:p>
          <a:p>
            <a:pPr marL="0" indent="0">
              <a:tabLst>
                <a:tab pos="268288" algn="l"/>
              </a:tabLst>
            </a:pPr>
            <a:endParaRPr lang="de-DE" sz="1500" dirty="0">
              <a:latin typeface="+mn-lt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  <a:tabLst>
                <a:tab pos="85725" algn="l"/>
                <a:tab pos="268288" algn="l"/>
              </a:tabLst>
            </a:pPr>
            <a:r>
              <a:rPr lang="de-DE" sz="15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Wichtig</a:t>
            </a:r>
            <a:r>
              <a:rPr lang="de-DE" sz="1500" dirty="0">
                <a:latin typeface="+mn-lt"/>
                <a:sym typeface="Wingdings" panose="05000000000000000000" pitchFamily="2" charset="2"/>
              </a:rPr>
              <a:t>: </a:t>
            </a:r>
            <a:r>
              <a:rPr lang="de-DE" sz="1500" b="1" dirty="0">
                <a:latin typeface="+mn-lt"/>
                <a:sym typeface="Wingdings" panose="05000000000000000000" pitchFamily="2" charset="2"/>
              </a:rPr>
              <a:t>Die aktive Teilnahme </a:t>
            </a:r>
            <a:r>
              <a:rPr lang="de-DE" sz="1500" dirty="0">
                <a:latin typeface="+mn-lt"/>
                <a:sym typeface="Wingdings" panose="05000000000000000000" pitchFamily="2" charset="2"/>
              </a:rPr>
              <a:t>an der Übung „</a:t>
            </a:r>
            <a:r>
              <a:rPr lang="de-DE" sz="1500" dirty="0">
                <a:latin typeface="+mn-lt"/>
              </a:rPr>
              <a:t>Pädagogische und didaktische Grundlagen </a:t>
            </a:r>
            <a:br>
              <a:rPr lang="de-DE" sz="1500" dirty="0">
                <a:latin typeface="+mn-lt"/>
              </a:rPr>
            </a:br>
            <a:r>
              <a:rPr lang="de-DE" sz="1500" dirty="0">
                <a:latin typeface="+mn-lt"/>
              </a:rPr>
              <a:t>des Schulsports“ </a:t>
            </a:r>
            <a:r>
              <a:rPr lang="de-DE" sz="1500" dirty="0">
                <a:latin typeface="+mn-lt"/>
                <a:sym typeface="Wingdings" panose="05000000000000000000" pitchFamily="2" charset="2"/>
              </a:rPr>
              <a:t>ist Voraussetzung </a:t>
            </a:r>
            <a:r>
              <a:rPr lang="de-DE" sz="1500" b="1" dirty="0">
                <a:latin typeface="+mn-lt"/>
                <a:sym typeface="Wingdings" panose="05000000000000000000" pitchFamily="2" charset="2"/>
              </a:rPr>
              <a:t>für alle fachpraktischen Kurse </a:t>
            </a:r>
            <a:br>
              <a:rPr lang="de-DE" sz="1500" b="1" dirty="0">
                <a:latin typeface="+mn-lt"/>
                <a:sym typeface="Wingdings" panose="05000000000000000000" pitchFamily="2" charset="2"/>
              </a:rPr>
            </a:br>
            <a:r>
              <a:rPr lang="de-DE" sz="1500" b="1" dirty="0">
                <a:latin typeface="+mn-lt"/>
                <a:sym typeface="Wingdings" panose="05000000000000000000" pitchFamily="2" charset="2"/>
              </a:rPr>
              <a:t>(z.B. FPK Bewegen im Wasser  L3-7/</a:t>
            </a:r>
            <a:r>
              <a:rPr lang="de-DE" sz="1500" b="1" dirty="0" err="1">
                <a:latin typeface="+mn-lt"/>
                <a:sym typeface="Wingdings" panose="05000000000000000000" pitchFamily="2" charset="2"/>
              </a:rPr>
              <a:t>Pf</a:t>
            </a:r>
            <a:r>
              <a:rPr lang="de-DE" sz="1500" b="1" dirty="0">
                <a:latin typeface="+mn-lt"/>
                <a:sym typeface="Wingdings" panose="05000000000000000000" pitchFamily="2" charset="2"/>
              </a:rPr>
              <a:t>; FPK Rückschlagspiele L3-12/</a:t>
            </a:r>
            <a:r>
              <a:rPr lang="de-DE" sz="1500" b="1" dirty="0" err="1">
                <a:latin typeface="+mn-lt"/>
                <a:sym typeface="Wingdings" panose="05000000000000000000" pitchFamily="2" charset="2"/>
              </a:rPr>
              <a:t>Pf</a:t>
            </a:r>
            <a:r>
              <a:rPr lang="de-DE" sz="1500" b="1" dirty="0">
                <a:latin typeface="+mn-lt"/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683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GU Design">
  <a:themeElements>
    <a:clrScheme name="GU Farben">
      <a:dk1>
        <a:srgbClr val="00618F"/>
      </a:dk1>
      <a:lt1>
        <a:srgbClr val="FFFFFF"/>
      </a:lt1>
      <a:dk2>
        <a:srgbClr val="4D4B46"/>
      </a:dk2>
      <a:lt2>
        <a:srgbClr val="F8F6F5"/>
      </a:lt2>
      <a:accent1>
        <a:srgbClr val="00618F"/>
      </a:accent1>
      <a:accent2>
        <a:srgbClr val="E4E3DD"/>
      </a:accent2>
      <a:accent3>
        <a:srgbClr val="A5AB52"/>
      </a:accent3>
      <a:accent4>
        <a:srgbClr val="4D4B46"/>
      </a:accent4>
      <a:accent5>
        <a:srgbClr val="B3062C"/>
      </a:accent5>
      <a:accent6>
        <a:srgbClr val="C96215"/>
      </a:accent6>
      <a:hlink>
        <a:srgbClr val="48A9DA"/>
      </a:hlink>
      <a:folHlink>
        <a:srgbClr val="00618F"/>
      </a:folHlink>
    </a:clrScheme>
    <a:fontScheme name="Benutzerdefiniert 1">
      <a:majorFont>
        <a:latin typeface="Arial Narrow"/>
        <a:ea typeface="Arial Narrow"/>
        <a:cs typeface="Arial Narrow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U Design ohne Goethekopf">
  <a:themeElements>
    <a:clrScheme name="GU Farben 2">
      <a:dk1>
        <a:srgbClr val="00618F"/>
      </a:dk1>
      <a:lt1>
        <a:srgbClr val="FFFFFF"/>
      </a:lt1>
      <a:dk2>
        <a:srgbClr val="4D4B46"/>
      </a:dk2>
      <a:lt2>
        <a:srgbClr val="F8F6F5"/>
      </a:lt2>
      <a:accent1>
        <a:srgbClr val="48A9DA"/>
      </a:accent1>
      <a:accent2>
        <a:srgbClr val="E4E3DD"/>
      </a:accent2>
      <a:accent3>
        <a:srgbClr val="737C45"/>
      </a:accent3>
      <a:accent4>
        <a:srgbClr val="4D4B46"/>
      </a:accent4>
      <a:accent5>
        <a:srgbClr val="E3BA0F"/>
      </a:accent5>
      <a:accent6>
        <a:srgbClr val="F7D926"/>
      </a:accent6>
      <a:hlink>
        <a:srgbClr val="860047"/>
      </a:hlink>
      <a:folHlink>
        <a:srgbClr val="AD3B76"/>
      </a:folHlink>
    </a:clrScheme>
    <a:fontScheme name="Benutzerdefiniert 1">
      <a:majorFont>
        <a:latin typeface="Arial Narrow"/>
        <a:ea typeface="Arial Narrow"/>
        <a:cs typeface="Arial Narrow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8F"/>
      </a:accent1>
      <a:accent2>
        <a:srgbClr val="E4E3DD"/>
      </a:accent2>
      <a:accent3>
        <a:srgbClr val="FFFFFF"/>
      </a:accent3>
      <a:accent4>
        <a:srgbClr val="000000"/>
      </a:accent4>
      <a:accent5>
        <a:srgbClr val="AAB2C6"/>
      </a:accent5>
      <a:accent6>
        <a:srgbClr val="CFCEC8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1206</Words>
  <Application>Microsoft Macintosh PowerPoint</Application>
  <PresentationFormat>Bildschirmpräsentation (4:3)</PresentationFormat>
  <Paragraphs>163</Paragraphs>
  <Slides>18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Avenir</vt:lpstr>
      <vt:lpstr>Georgia</vt:lpstr>
      <vt:lpstr>Wingdings</vt:lpstr>
      <vt:lpstr>GU Design</vt:lpstr>
      <vt:lpstr>GU Design ohne Goethekopf</vt:lpstr>
      <vt:lpstr>Hilfreiche Infos zum Studienstart    - Lehramtsfach Sport -</vt:lpstr>
      <vt:lpstr>Abteilungen am Institut für Sportwissenschaften</vt:lpstr>
      <vt:lpstr>Fachleiter*innen - Studienberatung</vt:lpstr>
      <vt:lpstr>Das Wichtigste für das erste Semester im Fach Sport</vt:lpstr>
      <vt:lpstr>Das Wichtigste für das erste Semester im Fach Sport</vt:lpstr>
      <vt:lpstr>PowerPoint-Präsentation</vt:lpstr>
      <vt:lpstr>Das Wichtigste für das erste Semester im Fach Sport</vt:lpstr>
      <vt:lpstr>PowerPoint-Präsentation</vt:lpstr>
      <vt:lpstr>Das Wichtigste für das erste Semester im Fach Sport</vt:lpstr>
      <vt:lpstr>PowerPoint-Präsentation</vt:lpstr>
      <vt:lpstr>Praxissemester</vt:lpstr>
      <vt:lpstr>Ihre Aufgabe: Sich kontinuierlich auf dem Laufenden halten…..</vt:lpstr>
      <vt:lpstr>Ihre Aufgabe: Sich kontinuierlich auf dem Laufenden halten…..</vt:lpstr>
      <vt:lpstr>Kursanmeldungen am Institut für Sportwissenschaften Was tun….</vt:lpstr>
      <vt:lpstr>Lernsysteme, die für das Studium wichtig werden…</vt:lpstr>
      <vt:lpstr>Elektronische Prüfungsverwaltung in den Lehramtsstudiengängen im Fach Sport</vt:lpstr>
      <vt:lpstr>Was tun im Konfliktfall?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Goethe-Universität</dc:creator>
  <cp:lastModifiedBy>Microsoft Office User</cp:lastModifiedBy>
  <cp:revision>141</cp:revision>
  <cp:lastPrinted>2021-09-20T10:07:08Z</cp:lastPrinted>
  <dcterms:modified xsi:type="dcterms:W3CDTF">2023-10-16T05:56:47Z</dcterms:modified>
</cp:coreProperties>
</file>